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8" r:id="rId2"/>
    <p:sldId id="261" r:id="rId3"/>
    <p:sldId id="262" r:id="rId4"/>
    <p:sldId id="268" r:id="rId5"/>
    <p:sldId id="263" r:id="rId6"/>
    <p:sldId id="264" r:id="rId7"/>
    <p:sldId id="265" r:id="rId8"/>
    <p:sldId id="266" r:id="rId9"/>
    <p:sldId id="295" r:id="rId10"/>
    <p:sldId id="267" r:id="rId11"/>
    <p:sldId id="270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97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8" r:id="rId35"/>
    <p:sldId id="294" r:id="rId36"/>
    <p:sldId id="299" r:id="rId37"/>
    <p:sldId id="300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01" r:id="rId46"/>
    <p:sldId id="302" r:id="rId47"/>
    <p:sldId id="303" r:id="rId48"/>
    <p:sldId id="304" r:id="rId49"/>
    <p:sldId id="306" r:id="rId50"/>
    <p:sldId id="305" r:id="rId51"/>
    <p:sldId id="307" r:id="rId52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6553C00-23DF-4545-A136-549AD4A8522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CA33C44-0968-42EB-830D-16C31A3C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95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FF6A6F3-22AD-44FB-BF25-62D3938E0A77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85ACD83-5A7D-452B-A75B-0E532BAA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2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3665-62A9-403D-9440-09E7D06281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62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B5B44-FC2C-4963-BCD0-5B3CDD755C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67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B5B44-FC2C-4963-BCD0-5B3CDD755C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01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B5B44-FC2C-4963-BCD0-5B3CDD755C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86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B5B44-FC2C-4963-BCD0-5B3CDD755C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06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B5B44-FC2C-4963-BCD0-5B3CDD755C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2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B5B44-FC2C-4963-BCD0-5B3CDD755C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62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299">
              <a:defRPr/>
            </a:pPr>
            <a:fld id="{5C40D4BC-3479-4F40-AA26-DC4F9B7B5A3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8299">
                <a:defRPr/>
              </a:pPr>
              <a:t>51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361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3665-62A9-403D-9440-09E7D06281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2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3665-62A9-403D-9440-09E7D06281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Forms are a work in progress and</a:t>
            </a:r>
            <a:r>
              <a:rPr lang="en-US" baseline="0" dirty="0" smtClean="0"/>
              <a:t> are to provide guidance to help agencies track information. </a:t>
            </a:r>
          </a:p>
          <a:p>
            <a:r>
              <a:rPr lang="en-US" baseline="0" dirty="0" smtClean="0"/>
              <a:t>We want to make the process easy for you to report Construction Commitments and CIP info.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3665-62A9-403D-9440-09E7D06281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*Good</a:t>
            </a:r>
            <a:r>
              <a:rPr lang="en-US" baseline="0" dirty="0" smtClean="0"/>
              <a:t> starting point to track all contracts. </a:t>
            </a:r>
          </a:p>
          <a:p>
            <a:r>
              <a:rPr lang="en-US" baseline="0" dirty="0" smtClean="0"/>
              <a:t>*Overview of what your agency is expected to pay, or committed to pay overall</a:t>
            </a:r>
          </a:p>
          <a:p>
            <a:r>
              <a:rPr lang="en-US" baseline="0" dirty="0" smtClean="0"/>
              <a:t>*Copies of Contract, AIA documents, could be other documents such as internal agreements, agency contracts, MOU’s, PO’s,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3665-62A9-403D-9440-09E7D06281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6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Project Type</a:t>
            </a:r>
            <a:r>
              <a:rPr lang="en-US" dirty="0" smtClean="0"/>
              <a:t>: Can be Building, building improvements,</a:t>
            </a:r>
            <a:r>
              <a:rPr lang="en-US" baseline="0" dirty="0" smtClean="0"/>
              <a:t> Building additions, Software, It, infrastructure, etc.</a:t>
            </a:r>
          </a:p>
          <a:p>
            <a:endParaRPr lang="en-US" baseline="0" dirty="0" smtClean="0"/>
          </a:p>
          <a:p>
            <a:r>
              <a:rPr lang="en-US" b="1" dirty="0" smtClean="0"/>
              <a:t>Additions</a:t>
            </a:r>
            <a:r>
              <a:rPr lang="en-US" dirty="0" smtClean="0"/>
              <a:t>: This is all fiscal activity that occurred during the year. If over $100,000 need to report for CAFR purposes</a:t>
            </a:r>
          </a:p>
          <a:p>
            <a:endParaRPr lang="en-US" dirty="0" smtClean="0"/>
          </a:p>
          <a:p>
            <a:r>
              <a:rPr lang="en-US" b="1" dirty="0" smtClean="0"/>
              <a:t>Deletions</a:t>
            </a:r>
            <a:r>
              <a:rPr lang="en-US" dirty="0" smtClean="0"/>
              <a:t>: This is when the money is moved from CIP to a working fixed asset via a JE; depreciation will begin</a:t>
            </a:r>
          </a:p>
          <a:p>
            <a:endParaRPr lang="en-US" dirty="0" smtClean="0"/>
          </a:p>
          <a:p>
            <a:r>
              <a:rPr lang="en-US" b="1" dirty="0" smtClean="0"/>
              <a:t>Beginning Balance</a:t>
            </a:r>
            <a:r>
              <a:rPr lang="en-US" dirty="0" smtClean="0"/>
              <a:t>: this should match your ending balance from the</a:t>
            </a:r>
            <a:r>
              <a:rPr lang="en-US" baseline="0" dirty="0" smtClean="0"/>
              <a:t> prior year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3665-62A9-403D-9440-09E7D06281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9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3665-62A9-403D-9440-09E7D06281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72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3665-62A9-403D-9440-09E7D06281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6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B5B44-FC2C-4963-BCD0-5B3CDD755C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28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8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745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80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4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838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14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15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0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1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7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9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53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8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6368B8-D5AB-4C6E-909E-5173B96A447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6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as.nebraska.gov/accounting/manual/account_manual.html#2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as.nebraska.gov/nis/training_manuals/proc/L08_T02_01_Reversing_Receipts/Training%20Guide/Reversing%20Receipts_TRAIN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s.nebraska.gov/nis/training_manuals/proc/L02_T01_01_Revising_a_Procurement_Document/Training%20Guide/Revising%20a%20Procurement%20Document_TRAIN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S.StateAccounting@Nebraska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heryl.Hesseltine@Nebraska.gov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das.nebraska.gov/accounting/contacts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das.nebraska/accounting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evin.le@nebraska.gov" TargetMode="External"/><Relationship Id="rId5" Type="http://schemas.openxmlformats.org/officeDocument/2006/relationships/hyperlink" Target="mailto:shannon.muffly@nebraska.gov" TargetMode="External"/><Relationship Id="rId4" Type="http://schemas.openxmlformats.org/officeDocument/2006/relationships/hyperlink" Target="mailto:sheryl.hesseltine@nebraska.go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as.nebraska.gov/personnel/user_guides/ewoc/terminateanemploye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558" y="1976387"/>
            <a:ext cx="10515600" cy="14758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Accounting</a:t>
            </a:r>
            <a:b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User Group (BUG) </a:t>
            </a:r>
            <a:endParaRPr lang="en-US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63409" y="4323347"/>
            <a:ext cx="10515600" cy="1580147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Tuesday, February 25, 2020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9:00 AM –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11:30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AM</a:t>
            </a:r>
          </a:p>
          <a:p>
            <a:pPr algn="ctr"/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1526 K Street basement, Training Room/Development Center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860" y="208131"/>
            <a:ext cx="4860758" cy="1592596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9776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692398" y="3713018"/>
            <a:ext cx="6815669" cy="1043708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State Accounting Website/Training Guides/Accounting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2504586"/>
            <a:ext cx="8185455" cy="1822450"/>
          </a:xfrm>
        </p:spPr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Fixed Assets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/>
              <a:t>Andrea Kiichler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Fixed Assets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Fixed Asset Facts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Creating Master Record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Posting Costs and Reports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Big Picture </a:t>
            </a:r>
          </a:p>
        </p:txBody>
      </p:sp>
    </p:spTree>
    <p:extLst>
      <p:ext uri="{BB962C8B-B14F-4D97-AF65-F5344CB8AC3E}">
        <p14:creationId xmlns:p14="http://schemas.microsoft.com/office/powerpoint/2010/main" val="14519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Fixed Asset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Created by payment to vendor by receipt from PO, JE, or J9</a:t>
            </a:r>
          </a:p>
          <a:p>
            <a:endParaRPr lang="en-US" dirty="0" smtClean="0"/>
          </a:p>
          <a:p>
            <a:r>
              <a:rPr lang="en-US" dirty="0" smtClean="0"/>
              <a:t>Coded to “58” Object Code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Payments posted to General Ledger, copy to Fixed Asset module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Fixed Assets= $5000 &lt;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Exception: </a:t>
            </a:r>
            <a:r>
              <a:rPr lang="en-US" dirty="0"/>
              <a:t>F</a:t>
            </a:r>
            <a:r>
              <a:rPr lang="en-US" dirty="0" smtClean="0"/>
              <a:t>irearms, all must be capitalized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Master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Beginning of Life for asset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*Tag number  </a:t>
            </a:r>
          </a:p>
          <a:p>
            <a:pPr marL="0" indent="0">
              <a:buNone/>
            </a:pPr>
            <a:r>
              <a:rPr lang="en-US" dirty="0" smtClean="0"/>
              <a:t>	*Cost Account </a:t>
            </a:r>
          </a:p>
          <a:p>
            <a:pPr marL="0" indent="0">
              <a:buNone/>
            </a:pPr>
            <a:r>
              <a:rPr lang="en-US" dirty="0" smtClean="0"/>
              <a:t>	*Date acquired </a:t>
            </a:r>
          </a:p>
          <a:p>
            <a:pPr marL="0" indent="0">
              <a:buNone/>
            </a:pPr>
            <a:r>
              <a:rPr lang="en-US" dirty="0" smtClean="0"/>
              <a:t>	*User defined Category Codes </a:t>
            </a:r>
          </a:p>
          <a:p>
            <a:pPr marL="0" indent="0">
              <a:buNone/>
            </a:pPr>
            <a:r>
              <a:rPr lang="en-US" dirty="0" smtClean="0"/>
              <a:t>	*Text descriptions/remarks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Must be created for all Fixed Assets</a:t>
            </a:r>
          </a:p>
          <a:p>
            <a:r>
              <a:rPr lang="en-US" dirty="0" smtClean="0"/>
              <a:t>E1 Guide for Creating Asset Master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09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Posting Costs &amp; Checking it twice!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Receipting and Posting Costs = must establish relationship in same month</a:t>
            </a:r>
          </a:p>
          <a:p>
            <a:r>
              <a:rPr lang="en-US" dirty="0" smtClean="0"/>
              <a:t>Splitting the Cost for Multiple Assets = Journal Entry (same month)</a:t>
            </a:r>
          </a:p>
          <a:p>
            <a:r>
              <a:rPr lang="en-US" dirty="0" smtClean="0"/>
              <a:t>Friendly suggestion: no FA receipting last week of month</a:t>
            </a:r>
          </a:p>
          <a:p>
            <a:r>
              <a:rPr lang="en-US" dirty="0" smtClean="0"/>
              <a:t>Allows time for Fixed Asset Coordinator to review receipts &amp; JE’s for splits</a:t>
            </a:r>
          </a:p>
          <a:p>
            <a:r>
              <a:rPr lang="en-US" dirty="0"/>
              <a:t>E1 Guide for </a:t>
            </a:r>
            <a:r>
              <a:rPr lang="en-US" dirty="0" smtClean="0"/>
              <a:t>Posting &amp; Split Asset Transaction Posting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Fixed Asset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000" dirty="0"/>
              <a:t>Fixed Asset No Cost Integrity Report: listing of the Fixed Assets that have master </a:t>
            </a:r>
            <a:r>
              <a:rPr lang="en-US" sz="6000" dirty="0" smtClean="0"/>
              <a:t>records (tag #’s), but no costs assigned. </a:t>
            </a:r>
          </a:p>
          <a:p>
            <a:pPr marL="0" indent="0">
              <a:buNone/>
            </a:pPr>
            <a:endParaRPr lang="en-US" sz="6000" dirty="0"/>
          </a:p>
          <a:p>
            <a:r>
              <a:rPr lang="en-US" sz="6000" dirty="0"/>
              <a:t>Unposted Fixed Asset Report: </a:t>
            </a:r>
            <a:r>
              <a:rPr lang="en-US" sz="6000" dirty="0" smtClean="0"/>
              <a:t>costs exist because coded to a fixed asset object code (58), but not attached to an asset master record (tag #)</a:t>
            </a:r>
          </a:p>
          <a:p>
            <a:endParaRPr lang="en-US" sz="6000" dirty="0"/>
          </a:p>
          <a:p>
            <a:r>
              <a:rPr lang="en-US" sz="6000" dirty="0" smtClean="0"/>
              <a:t>No Cost report comparison to Unposted Report-any matches? </a:t>
            </a:r>
          </a:p>
          <a:p>
            <a:pPr marL="0" indent="0">
              <a:buNone/>
            </a:pPr>
            <a:endParaRPr lang="en-US" sz="6000" dirty="0"/>
          </a:p>
          <a:p>
            <a:r>
              <a:rPr lang="en-US" sz="6000" dirty="0" smtClean="0"/>
              <a:t>Monthly review of these reports keeps you current</a:t>
            </a:r>
          </a:p>
          <a:p>
            <a:pPr marL="0" indent="0">
              <a:buNone/>
            </a:pPr>
            <a:endParaRPr lang="en-US" sz="6000" dirty="0" smtClean="0"/>
          </a:p>
          <a:p>
            <a:r>
              <a:rPr lang="en-US" sz="6000" dirty="0" smtClean="0"/>
              <a:t>Must be cleared end of each month, and at FYE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Asset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Oops! I didn’t post FA cost to asset in the same month!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*JE instruction and documentation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*documentation is invoice/PO/Packing Slips. </a:t>
            </a:r>
          </a:p>
          <a:p>
            <a:r>
              <a:rPr lang="en-US" dirty="0" smtClean="0"/>
              <a:t>How do I know when to Pass on a cost?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*Most of the time, JE Debit side of transaction, but not always. Review cost of  your assets first  </a:t>
            </a:r>
          </a:p>
          <a:p>
            <a:r>
              <a:rPr lang="en-US" dirty="0" smtClean="0"/>
              <a:t>Uh Oh…..I just don’t get it! HELP!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*Email Sheryl: Sheryl.Hesseltine@Nebraska.gov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822960" y="725996"/>
            <a:ext cx="10515600" cy="51498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Construction Commitments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Construction in Progress (CIP)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Announcements		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700" b="1" dirty="0"/>
              <a:t>General Announcements</a:t>
            </a:r>
          </a:p>
          <a:p>
            <a:r>
              <a:rPr lang="en-US" sz="1700" b="1" dirty="0"/>
              <a:t>W4 Updates</a:t>
            </a:r>
          </a:p>
          <a:p>
            <a:r>
              <a:rPr lang="en-US" sz="1700" b="1" dirty="0"/>
              <a:t>Object 521400 on OCIO IBTs</a:t>
            </a:r>
            <a:endParaRPr lang="en-US" sz="1700" dirty="0"/>
          </a:p>
          <a:p>
            <a:r>
              <a:rPr lang="en-US" sz="1700" b="1" dirty="0"/>
              <a:t>Use </a:t>
            </a:r>
            <a:r>
              <a:rPr lang="en-US" sz="1700" b="1" dirty="0" err="1"/>
              <a:t>AS.State</a:t>
            </a:r>
            <a:r>
              <a:rPr lang="en-US" sz="1700" b="1" dirty="0"/>
              <a:t> Accounting email for requests, do not send to individual email</a:t>
            </a:r>
            <a:endParaRPr lang="en-US" sz="1700" dirty="0"/>
          </a:p>
          <a:p>
            <a:r>
              <a:rPr lang="en-US" sz="1700" b="1" dirty="0"/>
              <a:t>Deactivation of user IDs upon employee termination</a:t>
            </a:r>
            <a:endParaRPr lang="en-US" sz="17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700" b="1" dirty="0"/>
              <a:t>State Accounting website/Training Guides/Accounting Manual</a:t>
            </a:r>
            <a:endParaRPr lang="en-US" sz="1700" dirty="0"/>
          </a:p>
          <a:p>
            <a:r>
              <a:rPr lang="en-US" sz="1700" b="1" dirty="0"/>
              <a:t>Fixed Assets</a:t>
            </a:r>
            <a:endParaRPr lang="en-US" sz="1700" dirty="0"/>
          </a:p>
          <a:p>
            <a:r>
              <a:rPr lang="en-US" sz="1700" b="1" dirty="0"/>
              <a:t>Received Not Vouchered</a:t>
            </a:r>
          </a:p>
          <a:p>
            <a:r>
              <a:rPr lang="en-US" sz="1700" b="1" dirty="0"/>
              <a:t>Construction in Progress (CIP)</a:t>
            </a:r>
            <a:endParaRPr lang="en-US" sz="1700" dirty="0"/>
          </a:p>
          <a:p>
            <a:r>
              <a:rPr lang="en-US" sz="1700" b="1" dirty="0"/>
              <a:t>Fund Request </a:t>
            </a:r>
            <a:r>
              <a:rPr lang="en-US" sz="1700" b="1" dirty="0" smtClean="0"/>
              <a:t>Forms</a:t>
            </a:r>
            <a:endParaRPr lang="en-US" sz="1700" b="1" dirty="0"/>
          </a:p>
          <a:p>
            <a:r>
              <a:rPr lang="en-US" sz="1700" b="1" dirty="0"/>
              <a:t>Audit Responses and Exit Conferences</a:t>
            </a:r>
            <a:endParaRPr lang="en-US" sz="1700" dirty="0"/>
          </a:p>
          <a:p>
            <a:r>
              <a:rPr lang="en-US" sz="1700" b="1" dirty="0"/>
              <a:t>DAS Staff – </a:t>
            </a:r>
            <a:r>
              <a:rPr lang="en-US" sz="1700" b="1" dirty="0" smtClean="0"/>
              <a:t>Who </a:t>
            </a:r>
            <a:r>
              <a:rPr lang="en-US" sz="1700" b="1" dirty="0"/>
              <a:t>do I contact?</a:t>
            </a: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87938" y="1398319"/>
            <a:ext cx="10531225" cy="4766452"/>
          </a:xfrm>
        </p:spPr>
        <p:txBody>
          <a:bodyPr/>
          <a:lstStyle/>
          <a:p>
            <a:r>
              <a:rPr lang="en-US" dirty="0" smtClean="0"/>
              <a:t>Signed contract, with a commitment to pay a specific amount over the course of multiple years.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/>
              <a:t>Construction in </a:t>
            </a:r>
            <a:r>
              <a:rPr lang="en-US" sz="4400" dirty="0" smtClean="0"/>
              <a:t>Progress (CIP)</a:t>
            </a:r>
          </a:p>
          <a:p>
            <a:r>
              <a:rPr lang="en-US" dirty="0" smtClean="0"/>
              <a:t>Activity on specific projects for the year</a:t>
            </a:r>
          </a:p>
          <a:p>
            <a:r>
              <a:rPr lang="en-US" dirty="0" smtClean="0"/>
              <a:t>Includes New buildings, building additions, land improvements, software, IT projects, Infrastructure, etc. </a:t>
            </a:r>
          </a:p>
          <a:p>
            <a:r>
              <a:rPr lang="en-US" dirty="0" smtClean="0"/>
              <a:t>$100,000 &lt; reported on CAFR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7938" y="429861"/>
            <a:ext cx="11118715" cy="1325563"/>
          </a:xfrm>
        </p:spPr>
        <p:txBody>
          <a:bodyPr/>
          <a:lstStyle/>
          <a:p>
            <a:pPr algn="l"/>
            <a:r>
              <a:rPr lang="en-US" dirty="0" smtClean="0">
                <a:latin typeface="+mn-lt"/>
              </a:rPr>
              <a:t>Construction Commitments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39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to DAS-State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DAS will request Construction Commitment Info and CIP info at beginning of Fiscal Year </a:t>
            </a:r>
          </a:p>
          <a:p>
            <a:r>
              <a:rPr lang="en-US" dirty="0"/>
              <a:t>Agencies are responsible for tracking this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Forms will be on State Accounting Website and sent to Agencies</a:t>
            </a:r>
          </a:p>
          <a:p>
            <a:pPr marL="0" indent="0">
              <a:buNone/>
            </a:pPr>
            <a:r>
              <a:rPr lang="en-US" dirty="0" smtClean="0"/>
              <a:t>   (work in progress-feedback?)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96" y="736355"/>
            <a:ext cx="10568198" cy="542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51" y="711287"/>
            <a:ext cx="10657211" cy="54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Additions &amp;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Additions: capitalized when square footage added to existing building &amp; accumulated costs are $100,000 or greater</a:t>
            </a:r>
          </a:p>
          <a:p>
            <a:endParaRPr lang="en-US" sz="2400" dirty="0" smtClean="0"/>
          </a:p>
          <a:p>
            <a:r>
              <a:rPr lang="en-US" sz="2400" dirty="0" smtClean="0"/>
              <a:t>Improvements: capitalized when project enhances functionality of building by effectiveness or efficiency, or extends the life of the building, and the accumulated costs are </a:t>
            </a:r>
            <a:r>
              <a:rPr lang="en-US" sz="2400" smtClean="0"/>
              <a:t>$</a:t>
            </a:r>
            <a:r>
              <a:rPr lang="en-US" sz="2400" smtClean="0"/>
              <a:t>100,000 </a:t>
            </a:r>
            <a:r>
              <a:rPr lang="en-US" sz="2400" dirty="0" smtClean="0"/>
              <a:t>or greater. These improvements do not add square footage to the existing building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das.nebraska.gov/accounting/manual/account_manual.html#28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"/>
            <a:r>
              <a:rPr lang="en-US" dirty="0"/>
              <a:t>For large projects (new construction, building additions, or building improvements), with multiple progress payments, the payments should be coded to 587500 – Construction-In-Progress</a:t>
            </a:r>
          </a:p>
          <a:p>
            <a:pPr fontAlgn="b"/>
            <a:r>
              <a:rPr lang="en-US" dirty="0"/>
              <a:t>When a new construction project is complete and all costs have been accumulated, the agency should complete the Building Inventory Form and send it to DAS Building Division</a:t>
            </a:r>
          </a:p>
          <a:p>
            <a:pPr fontAlgn="b"/>
            <a:r>
              <a:rPr lang="en-US" dirty="0"/>
              <a:t>Building Division staff will create an asset tag number and enter the asset into </a:t>
            </a:r>
            <a:r>
              <a:rPr lang="en-US" dirty="0" err="1"/>
              <a:t>EnterpriseOne</a:t>
            </a:r>
            <a:r>
              <a:rPr lang="en-US" dirty="0"/>
              <a:t> using Item Code 12</a:t>
            </a:r>
          </a:p>
          <a:p>
            <a:pPr fontAlgn="b"/>
            <a:r>
              <a:rPr lang="en-US" dirty="0"/>
              <a:t>The agency will create a Journal Entry to attach the costs to the new tag number by debiting 581200 and crediting 587500 and entering the tag number in the appropriate column on the Journal Entry</a:t>
            </a:r>
          </a:p>
          <a:p>
            <a:pPr fontAlgn="b"/>
            <a:r>
              <a:rPr lang="en-US" dirty="0"/>
              <a:t>Building Additions &amp; improvements under $100,000  should be expensed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37C5-AE6A-4BC5-B583-5F95113ECC2B}" type="slidenum">
              <a:rPr lang="en-US" smtClean="0"/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1939818" y="1970262"/>
            <a:ext cx="8414083" cy="28153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Received Not Vouchered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Received Not Vouchered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37C5-AE6A-4BC5-B583-5F95113ECC2B}" type="slidenum">
              <a:rPr lang="en-US" smtClean="0"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Object account 211700</a:t>
            </a:r>
          </a:p>
          <a:p>
            <a:r>
              <a:rPr lang="en-US" dirty="0" smtClean="0"/>
              <a:t>Agency receives against a purchase order. Debit is to the expense account, credit is to 211700; liability account</a:t>
            </a:r>
          </a:p>
          <a:p>
            <a:r>
              <a:rPr lang="en-US" dirty="0" smtClean="0"/>
              <a:t>When the agency processes the payment voucher, the debit is to clear 211700 and the credit is to Due To Vendor</a:t>
            </a:r>
          </a:p>
          <a:p>
            <a:r>
              <a:rPr lang="en-US" dirty="0" smtClean="0"/>
              <a:t>Problems can occur in this object during both the receiving and payment processes</a:t>
            </a:r>
          </a:p>
          <a:p>
            <a:r>
              <a:rPr lang="en-US" dirty="0" smtClean="0"/>
              <a:t>The Received Not Vouchered report is used to identify any problems in this liability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Received Not Vouchered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37C5-AE6A-4BC5-B583-5F95113ECC2B}" type="slidenum">
              <a:rPr lang="en-US" smtClean="0"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/>
              <a:t>E1 Menu</a:t>
            </a:r>
            <a:r>
              <a:rPr lang="en-US" sz="2400" dirty="0"/>
              <a:t> :  </a:t>
            </a:r>
          </a:p>
          <a:p>
            <a:r>
              <a:rPr lang="en-US" sz="2400" dirty="0"/>
              <a:t>Accounting &gt; Inquiries &amp; Reports &gt; Accounting Reports &gt; Received-Vouchered Reports &gt; Received Not Vouchered Report</a:t>
            </a:r>
          </a:p>
          <a:p>
            <a:endParaRPr lang="en-US" sz="2400" dirty="0"/>
          </a:p>
          <a:p>
            <a:r>
              <a:rPr lang="en-US" sz="2400" dirty="0"/>
              <a:t>Purchasing – Agencies &gt; Inquiries &amp; Reports &gt; Accounts Payable Reports &gt; Received Not Vouchered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General Announcements</a:t>
            </a:r>
          </a:p>
          <a:p>
            <a:r>
              <a:rPr lang="en-US" sz="2000" dirty="0" smtClean="0"/>
              <a:t>W4 Updates</a:t>
            </a:r>
          </a:p>
          <a:p>
            <a:r>
              <a:rPr lang="en-US" sz="2000" dirty="0" smtClean="0"/>
              <a:t>Feedback Forms/Questions</a:t>
            </a:r>
          </a:p>
          <a:p>
            <a:r>
              <a:rPr lang="en-US" sz="2000" dirty="0" smtClean="0"/>
              <a:t>Object 521400 on OCIO IBTs</a:t>
            </a:r>
          </a:p>
          <a:p>
            <a:r>
              <a:rPr lang="en-US" sz="2000" dirty="0" smtClean="0"/>
              <a:t>Use </a:t>
            </a:r>
            <a:r>
              <a:rPr lang="en-US" sz="2000" dirty="0" err="1" smtClean="0"/>
              <a:t>AS.State</a:t>
            </a:r>
            <a:r>
              <a:rPr lang="en-US" sz="2000" dirty="0" smtClean="0"/>
              <a:t> Accounting email for requests, do not send to individual email</a:t>
            </a:r>
          </a:p>
          <a:p>
            <a:r>
              <a:rPr lang="en-US" sz="2000" dirty="0" smtClean="0"/>
              <a:t>Deactivation of user IDs upon employee Termination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51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37C5-AE6A-4BC5-B583-5F95113ECC2B}" type="slidenum">
              <a:rPr lang="en-US" smtClean="0"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398" y="861283"/>
            <a:ext cx="9601200" cy="1303337"/>
          </a:xfrm>
        </p:spPr>
        <p:txBody>
          <a:bodyPr/>
          <a:lstStyle/>
          <a:p>
            <a:r>
              <a:rPr lang="en-US" dirty="0" smtClean="0"/>
              <a:t>Received Not Vouchered</a:t>
            </a:r>
            <a:endParaRPr lang="en-US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4" b="36323"/>
          <a:stretch/>
        </p:blipFill>
        <p:spPr bwMode="auto">
          <a:xfrm>
            <a:off x="1521302" y="1836891"/>
            <a:ext cx="8933607" cy="424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37C5-AE6A-4BC5-B583-5F95113ECC2B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6" t="2447" r="67754" b="43969"/>
          <a:stretch/>
        </p:blipFill>
        <p:spPr bwMode="auto">
          <a:xfrm>
            <a:off x="1282587" y="1762040"/>
            <a:ext cx="5401434" cy="377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8106" y="436477"/>
            <a:ext cx="7648575" cy="1325563"/>
          </a:xfrm>
        </p:spPr>
        <p:txBody>
          <a:bodyPr/>
          <a:lstStyle/>
          <a:p>
            <a:pPr algn="ctr"/>
            <a:r>
              <a:rPr lang="en-US" dirty="0" smtClean="0"/>
              <a:t>Received Not Vouchered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294967295"/>
          </p:nvPr>
        </p:nvSpPr>
        <p:spPr>
          <a:xfrm>
            <a:off x="7150829" y="1828099"/>
            <a:ext cx="3268339" cy="36845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Make sure </a:t>
            </a:r>
          </a:p>
          <a:p>
            <a:pPr marL="0" indent="0">
              <a:buNone/>
            </a:pPr>
            <a:r>
              <a:rPr lang="en-US" dirty="0" smtClean="0"/>
              <a:t>“begin date range” is </a:t>
            </a:r>
          </a:p>
          <a:p>
            <a:pPr marL="0" indent="0">
              <a:buNone/>
            </a:pPr>
            <a:r>
              <a:rPr lang="en-US" dirty="0" smtClean="0"/>
              <a:t>ALWAYS 1/1/2000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Received Not Vouchered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37C5-AE6A-4BC5-B583-5F95113ECC2B}" type="slidenum">
              <a:rPr lang="en-US" smtClean="0"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Correcting Received Not Vouchered account when Vouchered without PO</a:t>
            </a:r>
          </a:p>
          <a:p>
            <a:pPr lvl="1"/>
            <a:r>
              <a:rPr lang="en-US" dirty="0" smtClean="0"/>
              <a:t> Reverse Receipt the purchase order</a:t>
            </a:r>
          </a:p>
          <a:p>
            <a:pPr marL="274320" lvl="1" indent="0">
              <a:buNone/>
            </a:pPr>
            <a:r>
              <a:rPr lang="en-US" dirty="0">
                <a:hlinkClick r:id="rId3"/>
              </a:rPr>
              <a:t>http://das.nebraska.gov/nis/training_manuals/proc/L08_T02_01_Reversing_Receipts/Training%20Guide/Reversing%20Receipts_TRAIN.pdf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Cancel the Purchase Order</a:t>
            </a:r>
          </a:p>
          <a:p>
            <a:pPr marL="274320" lvl="1" indent="0">
              <a:buNone/>
            </a:pPr>
            <a:r>
              <a:rPr lang="en-US" dirty="0">
                <a:hlinkClick r:id="rId4"/>
              </a:rPr>
              <a:t>http://das.nebraska.gov/nis/training_manuals/proc/L02_T01_01_Revising_a_Procurement_Document/Training%20Guide/Revising%20a%20Procurement%20Document_TRAIN.pdf</a:t>
            </a:r>
            <a:endParaRPr lang="en-US" dirty="0">
              <a:hlinkClick r:id="rId3"/>
            </a:endParaRP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Received Not Vouchered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37C5-AE6A-4BC5-B583-5F95113ECC2B}" type="slidenum">
              <a:rPr lang="en-US" smtClean="0"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your agency’s Received Not Vouchered report shows small variances, which are often due to rounding differences or paying a different amount than the purchase order, contact State Accounting for assistance in the correction.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AS.StateAccounting@Nebraska.gov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Please note that before processing a payment voucher for a purchase order, you must be sure that the O batch (receiving batch) has posted first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2811769" y="2582418"/>
            <a:ext cx="6815137" cy="1514475"/>
          </a:xfrm>
        </p:spPr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Fund Request 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Shannon Muffly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Request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Header information</a:t>
            </a:r>
          </a:p>
          <a:p>
            <a:r>
              <a:rPr lang="en-US" dirty="0" smtClean="0"/>
              <a:t>Sections</a:t>
            </a:r>
          </a:p>
          <a:p>
            <a:r>
              <a:rPr lang="en-US" dirty="0" smtClean="0"/>
              <a:t>Parent/Child Fund</a:t>
            </a:r>
          </a:p>
          <a:p>
            <a:r>
              <a:rPr lang="en-US" dirty="0" smtClean="0"/>
              <a:t>Statutory Authority</a:t>
            </a:r>
          </a:p>
          <a:p>
            <a:r>
              <a:rPr lang="en-US" dirty="0" smtClean="0"/>
              <a:t>Routing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Agency Name</a:t>
            </a:r>
          </a:p>
          <a:p>
            <a:r>
              <a:rPr lang="en-US" dirty="0" smtClean="0"/>
              <a:t>Agency Number</a:t>
            </a:r>
          </a:p>
          <a:p>
            <a:r>
              <a:rPr lang="en-US" dirty="0" smtClean="0"/>
              <a:t>Fund Name</a:t>
            </a:r>
          </a:p>
          <a:p>
            <a:pPr lvl="1"/>
            <a:r>
              <a:rPr lang="en-US" dirty="0" smtClean="0"/>
              <a:t>Character limit</a:t>
            </a:r>
          </a:p>
          <a:p>
            <a:pPr lvl="1"/>
            <a:r>
              <a:rPr lang="en-US" dirty="0" smtClean="0"/>
              <a:t>Statutory Authority</a:t>
            </a:r>
          </a:p>
          <a:p>
            <a:r>
              <a:rPr lang="en-US" dirty="0" smtClean="0"/>
              <a:t>Statutory Authority</a:t>
            </a:r>
          </a:p>
        </p:txBody>
      </p:sp>
    </p:spTree>
    <p:extLst>
      <p:ext uri="{BB962C8B-B14F-4D97-AF65-F5344CB8AC3E}">
        <p14:creationId xmlns:p14="http://schemas.microsoft.com/office/powerpoint/2010/main" val="22388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</a:p>
          <a:p>
            <a:r>
              <a:rPr lang="en-US" dirty="0" smtClean="0"/>
              <a:t>Change</a:t>
            </a:r>
          </a:p>
          <a:p>
            <a:r>
              <a:rPr lang="en-US" dirty="0" smtClean="0"/>
              <a:t>Terminate</a:t>
            </a:r>
          </a:p>
          <a:p>
            <a:pPr lvl="1"/>
            <a:r>
              <a:rPr lang="en-US" dirty="0" smtClean="0"/>
              <a:t>Can only terminate if Administratively created, otherwise State Statue must say it can be terminated</a:t>
            </a:r>
          </a:p>
          <a:p>
            <a:pPr lvl="1"/>
            <a:r>
              <a:rPr lang="en-US" dirty="0" smtClean="0"/>
              <a:t>No Asset or Liability account balances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Forms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</a:t>
            </a:r>
            <a:r>
              <a:rPr lang="en-US" dirty="0" smtClean="0">
                <a:hlinkClick r:id="rId2"/>
              </a:rPr>
              <a:t>Sheryl.Hesseltine@Nebraska.gov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Submit Feedback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Parent/Child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</a:t>
            </a:r>
          </a:p>
          <a:p>
            <a:pPr lvl="1"/>
            <a:r>
              <a:rPr lang="en-US" dirty="0" smtClean="0"/>
              <a:t>Required by Statutory Authority – includes name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Child</a:t>
            </a:r>
          </a:p>
          <a:p>
            <a:pPr lvl="1"/>
            <a:r>
              <a:rPr lang="en-US" dirty="0" smtClean="0"/>
              <a:t>Not required by Statutory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Statutory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LB or State Statue requires you to set up the fund</a:t>
            </a:r>
          </a:p>
          <a:p>
            <a:r>
              <a:rPr lang="en-US" dirty="0" smtClean="0"/>
              <a:t>Name must match (or be abbreviated for spacing limit)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716" y="804430"/>
            <a:ext cx="6467475" cy="1314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8" y="2549236"/>
            <a:ext cx="10571018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84" y="1108364"/>
            <a:ext cx="10389486" cy="45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Agency Director signature</a:t>
            </a:r>
          </a:p>
          <a:p>
            <a:r>
              <a:rPr lang="en-US" dirty="0" smtClean="0"/>
              <a:t>DAS Budget Analyst</a:t>
            </a:r>
          </a:p>
          <a:p>
            <a:r>
              <a:rPr lang="en-US" dirty="0" smtClean="0"/>
              <a:t>DAS Administrator</a:t>
            </a:r>
          </a:p>
          <a:p>
            <a:r>
              <a:rPr lang="en-US" dirty="0" smtClean="0"/>
              <a:t>Financial Reports Team</a:t>
            </a:r>
          </a:p>
          <a:p>
            <a:r>
              <a:rPr lang="en-US" dirty="0" smtClean="0"/>
              <a:t>Email and documentation back to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DAS requests updates for CAFR</a:t>
            </a:r>
          </a:p>
          <a:p>
            <a:r>
              <a:rPr lang="en-US" dirty="0" smtClean="0"/>
              <a:t>APA requests for audits</a:t>
            </a:r>
          </a:p>
          <a:p>
            <a:r>
              <a:rPr lang="en-US" dirty="0" smtClean="0"/>
              <a:t>Federal agencies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meeting invites to:</a:t>
            </a:r>
          </a:p>
          <a:p>
            <a:pPr lvl="1"/>
            <a:r>
              <a:rPr lang="en-US" dirty="0" smtClean="0"/>
              <a:t>Sheryl Hesseltine</a:t>
            </a:r>
          </a:p>
          <a:p>
            <a:pPr lvl="1"/>
            <a:r>
              <a:rPr lang="en-US" dirty="0" smtClean="0"/>
              <a:t>Chad Pinger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Staff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should we contact????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das.nebraska.gov/accounting/contacts.html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OCIO IBTs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b="1" dirty="0" smtClean="0"/>
              <a:t>All OCIO IBTs should be coded to 521400 CIO Charges</a:t>
            </a:r>
            <a:endParaRPr lang="en-US" sz="1700" dirty="0"/>
          </a:p>
          <a:p>
            <a:r>
              <a:rPr lang="en-US" sz="1700" b="1" dirty="0" smtClean="0"/>
              <a:t>Only exception is for a Fixed Asset (58****) purchase by OCIO for an agency</a:t>
            </a:r>
            <a:endParaRPr lang="en-US" sz="1700" dirty="0"/>
          </a:p>
          <a:p>
            <a:pPr lvl="1"/>
            <a:r>
              <a:rPr lang="en-US" sz="1300" b="1" dirty="0" smtClean="0"/>
              <a:t>Memo would accompany the IBT giving the agency detail on the purchase</a:t>
            </a:r>
            <a:endParaRPr lang="en-US" sz="1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2624" y="2762695"/>
            <a:ext cx="9601200" cy="1303337"/>
          </a:xfrm>
        </p:spPr>
        <p:txBody>
          <a:bodyPr/>
          <a:lstStyle/>
          <a:p>
            <a:r>
              <a:rPr lang="en-US" dirty="0" smtClean="0"/>
              <a:t>Feedback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634065"/>
            <a:ext cx="9601196" cy="651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http://das.nebraska/accounting</a:t>
            </a:r>
            <a:endParaRPr lang="en-US" dirty="0" smtClean="0"/>
          </a:p>
          <a:p>
            <a:pPr lvl="1"/>
            <a:r>
              <a:rPr lang="en-US" dirty="0" smtClean="0"/>
              <a:t>Accounting Policies; state accounting manual</a:t>
            </a:r>
          </a:p>
          <a:p>
            <a:endParaRPr lang="en-US" dirty="0"/>
          </a:p>
          <a:p>
            <a:r>
              <a:rPr lang="en-US" dirty="0" smtClean="0"/>
              <a:t>Contact Info</a:t>
            </a:r>
          </a:p>
          <a:p>
            <a:pPr lvl="1"/>
            <a:r>
              <a:rPr lang="en-US" dirty="0" smtClean="0">
                <a:hlinkClick r:id="rId4"/>
              </a:rPr>
              <a:t>sheryl.hesseltine@nebraska.gov</a:t>
            </a:r>
            <a:r>
              <a:rPr lang="en-US" dirty="0" smtClean="0"/>
              <a:t>, 402-471-0610</a:t>
            </a:r>
          </a:p>
          <a:p>
            <a:pPr lvl="1"/>
            <a:r>
              <a:rPr lang="en-US" dirty="0" smtClean="0">
                <a:hlinkClick r:id="rId5"/>
              </a:rPr>
              <a:t>shannon.muffly@nebraska.gov</a:t>
            </a:r>
            <a:r>
              <a:rPr lang="en-US" dirty="0" smtClean="0"/>
              <a:t>, 402-471-0616</a:t>
            </a:r>
          </a:p>
          <a:p>
            <a:pPr lvl="1"/>
            <a:r>
              <a:rPr lang="en-US" dirty="0" smtClean="0">
                <a:hlinkClick r:id="rId6"/>
              </a:rPr>
              <a:t>kevin.le@nebraska.gov</a:t>
            </a:r>
            <a:r>
              <a:rPr lang="en-US" dirty="0" smtClean="0"/>
              <a:t>, 402-471-0622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4114" y="640289"/>
            <a:ext cx="3963905" cy="993776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6816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Batch in ERROR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report R5514001 ‘G/L Post Budget Failure Report’</a:t>
            </a:r>
          </a:p>
          <a:p>
            <a:pPr lvl="1"/>
            <a:r>
              <a:rPr lang="en-US" dirty="0" smtClean="0"/>
              <a:t>Before contacting State Accounting for assistance</a:t>
            </a:r>
          </a:p>
          <a:p>
            <a:pPr lvl="1"/>
            <a:r>
              <a:rPr lang="en-US" dirty="0" smtClean="0"/>
              <a:t>Gives you error code and explanation</a:t>
            </a:r>
          </a:p>
          <a:p>
            <a:pPr lvl="1"/>
            <a:r>
              <a:rPr lang="en-US" dirty="0" smtClean="0"/>
              <a:t>Menu path:  Accounting&gt;Manage Journal Entry&gt;JE Review/Approve/Post</a:t>
            </a:r>
          </a:p>
        </p:txBody>
      </p:sp>
    </p:spTree>
    <p:extLst>
      <p:ext uri="{BB962C8B-B14F-4D97-AF65-F5344CB8AC3E}">
        <p14:creationId xmlns:p14="http://schemas.microsoft.com/office/powerpoint/2010/main" val="36836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Requests for State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send requests through as.stateaccounting@nebraska.gov</a:t>
            </a:r>
          </a:p>
          <a:p>
            <a:pPr lvl="1"/>
            <a:r>
              <a:rPr lang="en-US" dirty="0" smtClean="0"/>
              <a:t>If you are used to working with a specific person you are welcome to cc them </a:t>
            </a:r>
          </a:p>
          <a:p>
            <a:pPr lvl="1"/>
            <a:r>
              <a:rPr lang="en-US" dirty="0" smtClean="0"/>
              <a:t>Requests that are sent only to a specific teammate could easily get missed or delayed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30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Deactivation of user IDs upon employee 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hlinkClick r:id="rId2"/>
              </a:rPr>
              <a:t>http://das.nebraska.gov/personnel/user_guides/ewoc/terminateanemployee.pdf</a:t>
            </a:r>
            <a:endParaRPr lang="en-US" sz="2200" dirty="0" smtClean="0"/>
          </a:p>
          <a:p>
            <a:r>
              <a:rPr lang="en-US" sz="2200" dirty="0" smtClean="0"/>
              <a:t>Employee Work Center</a:t>
            </a:r>
          </a:p>
          <a:p>
            <a:endParaRPr lang="en-US" sz="2200" dirty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5577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1554</Words>
  <Application>Microsoft Office PowerPoint</Application>
  <PresentationFormat>Widescreen</PresentationFormat>
  <Paragraphs>263</Paragraphs>
  <Slides>51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Garamond</vt:lpstr>
      <vt:lpstr>Organic</vt:lpstr>
      <vt:lpstr>                       State Accounting Business User Group (BUG) </vt:lpstr>
      <vt:lpstr>Agenda</vt:lpstr>
      <vt:lpstr>Announcements</vt:lpstr>
      <vt:lpstr>Feedback Forms and Questions</vt:lpstr>
      <vt:lpstr>OCIO IBTs</vt:lpstr>
      <vt:lpstr>Batch in ERROR status</vt:lpstr>
      <vt:lpstr>Requests for State Accounting</vt:lpstr>
      <vt:lpstr>Deactivation of user IDs upon employee termination</vt:lpstr>
      <vt:lpstr>Questions?</vt:lpstr>
      <vt:lpstr>Kevin</vt:lpstr>
      <vt:lpstr>Break</vt:lpstr>
      <vt:lpstr>Fixed Assets </vt:lpstr>
      <vt:lpstr>Fixed Assets </vt:lpstr>
      <vt:lpstr>Fixed Asset Facts </vt:lpstr>
      <vt:lpstr>Master Record</vt:lpstr>
      <vt:lpstr>Posting Costs &amp; Checking it twice!</vt:lpstr>
      <vt:lpstr>Fixed Asset Reports</vt:lpstr>
      <vt:lpstr>Fixed Asset Issues</vt:lpstr>
      <vt:lpstr>Construction Commitments   &amp;   Construction in Progress (CIP) </vt:lpstr>
      <vt:lpstr>Construction Commitments</vt:lpstr>
      <vt:lpstr>Reporting to DAS-State Accounting</vt:lpstr>
      <vt:lpstr>PowerPoint Presentation</vt:lpstr>
      <vt:lpstr>PowerPoint Presentation</vt:lpstr>
      <vt:lpstr>Building Additions &amp; Improvements</vt:lpstr>
      <vt:lpstr>Construction In Progress</vt:lpstr>
      <vt:lpstr>Questions?</vt:lpstr>
      <vt:lpstr>  Received Not Vouchered  </vt:lpstr>
      <vt:lpstr>Received Not Vouchered</vt:lpstr>
      <vt:lpstr>Received Not Vouchered</vt:lpstr>
      <vt:lpstr>Received Not Vouchered</vt:lpstr>
      <vt:lpstr>Received Not Vouchered</vt:lpstr>
      <vt:lpstr>Received Not Vouchered</vt:lpstr>
      <vt:lpstr>Received Not Vouchered</vt:lpstr>
      <vt:lpstr>Questions?</vt:lpstr>
      <vt:lpstr>Break</vt:lpstr>
      <vt:lpstr>Fund Request Forms</vt:lpstr>
      <vt:lpstr>Fund Request Forms</vt:lpstr>
      <vt:lpstr>Header Information</vt:lpstr>
      <vt:lpstr>Sections</vt:lpstr>
      <vt:lpstr>Parent/Child</vt:lpstr>
      <vt:lpstr>Statutory Authority</vt:lpstr>
      <vt:lpstr>PowerPoint Presentation</vt:lpstr>
      <vt:lpstr>PowerPoint Presentation</vt:lpstr>
      <vt:lpstr>Routing Procedure</vt:lpstr>
      <vt:lpstr>Questions?</vt:lpstr>
      <vt:lpstr>Audit Responses</vt:lpstr>
      <vt:lpstr>Exit Conferences</vt:lpstr>
      <vt:lpstr>DAS Staff</vt:lpstr>
      <vt:lpstr>Questions?</vt:lpstr>
      <vt:lpstr>Feedback Forms</vt:lpstr>
      <vt:lpstr>Questions?</vt:lpstr>
    </vt:vector>
  </TitlesOfParts>
  <Company>State of Nebraska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Accounting Business User Group (BUG)</dc:title>
  <dc:creator>Muffly, Shannon</dc:creator>
  <cp:lastModifiedBy>Muffly, Shannon</cp:lastModifiedBy>
  <cp:revision>25</cp:revision>
  <cp:lastPrinted>2020-02-21T19:06:13Z</cp:lastPrinted>
  <dcterms:created xsi:type="dcterms:W3CDTF">2020-02-13T15:46:23Z</dcterms:created>
  <dcterms:modified xsi:type="dcterms:W3CDTF">2020-02-21T20:05:10Z</dcterms:modified>
</cp:coreProperties>
</file>